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268" r:id="rId2"/>
    <p:sldId id="329" r:id="rId3"/>
    <p:sldId id="303" r:id="rId4"/>
    <p:sldId id="305" r:id="rId5"/>
    <p:sldId id="308" r:id="rId6"/>
    <p:sldId id="323" r:id="rId7"/>
    <p:sldId id="312" r:id="rId8"/>
    <p:sldId id="314" r:id="rId9"/>
    <p:sldId id="315" r:id="rId10"/>
    <p:sldId id="330" r:id="rId11"/>
    <p:sldId id="327" r:id="rId12"/>
    <p:sldId id="328" r:id="rId13"/>
    <p:sldId id="32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830" autoAdjust="0"/>
  </p:normalViewPr>
  <p:slideViewPr>
    <p:cSldViewPr snapToGrid="0">
      <p:cViewPr varScale="1">
        <p:scale>
          <a:sx n="103" d="100"/>
          <a:sy n="103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0D484-42EC-4DC5-899F-D2A473155701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182AE-2822-4227-A434-6F516F9D71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0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82AE-2822-4227-A434-6F516F9D719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31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82AE-2822-4227-A434-6F516F9D7190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551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182AE-2822-4227-A434-6F516F9D719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5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611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9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29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66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8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4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1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34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1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57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03D1-DC68-4234-9DAD-930CC632509A}" type="datetimeFigureOut">
              <a:rPr lang="pl-PL" smtClean="0"/>
              <a:pPr/>
              <a:t>2021-11-14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DFCD-C7FB-40A6-A6D8-5527D1F954A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16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zaokrąglony 6"/>
          <p:cNvSpPr/>
          <p:nvPr/>
        </p:nvSpPr>
        <p:spPr>
          <a:xfrm>
            <a:off x="93305" y="6214188"/>
            <a:ext cx="7436499" cy="5691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z okazji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103.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rocznicy odzyskania przez Polskę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niepodległości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13" y="5010539"/>
            <a:ext cx="1874187" cy="184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102636"/>
            <a:ext cx="8948057" cy="5980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zaokrąglony 4"/>
          <p:cNvSpPr/>
          <p:nvPr/>
        </p:nvSpPr>
        <p:spPr>
          <a:xfrm>
            <a:off x="55985" y="5840963"/>
            <a:ext cx="8993156" cy="923731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 smtClean="0">
                <a:latin typeface="Georgia" panose="02040502050405020303" pitchFamily="18" charset="0"/>
              </a:rPr>
              <a:t>Jesienią 1918 roku, gdy było jasne, że Niemcy i Austro-Węgry przegrają wojnę, rozpoczęło się masowe rozbrajanie żołnierzy niemieckich i austriackich. Do tego rodzaju scen dochodziło również na ziemiach polskich.</a:t>
            </a:r>
            <a:endParaRPr lang="pl-PL" sz="1600" dirty="0">
              <a:latin typeface="Georgia" panose="02040502050405020303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11969" y="102638"/>
            <a:ext cx="8668138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Georgia" panose="02040502050405020303" pitchFamily="18" charset="0"/>
              </a:rPr>
              <a:t>S. Bagieński, </a:t>
            </a:r>
            <a:r>
              <a:rPr lang="pl-PL" sz="1600" i="1" dirty="0" smtClean="0">
                <a:latin typeface="Georgia" panose="02040502050405020303" pitchFamily="18" charset="0"/>
              </a:rPr>
              <a:t>Rozbrajanie </a:t>
            </a:r>
            <a:r>
              <a:rPr lang="pl-PL" sz="1600" i="1" dirty="0">
                <a:latin typeface="Georgia" panose="02040502050405020303" pitchFamily="18" charset="0"/>
              </a:rPr>
              <a:t>Niemców przed Główną Komendą na placu Saskim w Warszawie</a:t>
            </a:r>
          </a:p>
        </p:txBody>
      </p:sp>
    </p:spTree>
    <p:extLst>
      <p:ext uri="{BB962C8B-B14F-4D97-AF65-F5344CB8AC3E}">
        <p14:creationId xmlns:p14="http://schemas.microsoft.com/office/powerpoint/2010/main" val="1050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" y="621730"/>
            <a:ext cx="8931178" cy="5071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zaokrąglony 4"/>
          <p:cNvSpPr/>
          <p:nvPr/>
        </p:nvSpPr>
        <p:spPr>
          <a:xfrm>
            <a:off x="103413" y="5842196"/>
            <a:ext cx="8931178" cy="821094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 smtClean="0">
                <a:latin typeface="Georgia" panose="02040502050405020303" pitchFamily="18" charset="0"/>
              </a:rPr>
              <a:t>Dnia</a:t>
            </a:r>
            <a:r>
              <a:rPr lang="pl-PL" sz="1600" b="1" dirty="0" smtClean="0">
                <a:latin typeface="Georgia" panose="02040502050405020303" pitchFamily="18" charset="0"/>
              </a:rPr>
              <a:t> 11 </a:t>
            </a:r>
            <a:r>
              <a:rPr lang="pl-PL" sz="1600" b="1" dirty="0">
                <a:latin typeface="Georgia" panose="02040502050405020303" pitchFamily="18" charset="0"/>
              </a:rPr>
              <a:t>listopada 1918 r</a:t>
            </a:r>
            <a:r>
              <a:rPr lang="pl-PL" sz="1600" dirty="0">
                <a:latin typeface="Georgia" panose="02040502050405020303" pitchFamily="18" charset="0"/>
              </a:rPr>
              <a:t>. w miejscowości </a:t>
            </a:r>
            <a:r>
              <a:rPr lang="pl-PL" sz="1600" b="1" dirty="0" err="1">
                <a:latin typeface="Georgia" panose="02040502050405020303" pitchFamily="18" charset="0"/>
              </a:rPr>
              <a:t>Compiègne</a:t>
            </a:r>
            <a:r>
              <a:rPr lang="pl-PL" sz="1600" dirty="0">
                <a:latin typeface="Georgia" panose="02040502050405020303" pitchFamily="18" charset="0"/>
              </a:rPr>
              <a:t> we Francji doszło do podpisania rozejmu, który zakończył walki na frontach I wojny światowej</a:t>
            </a:r>
            <a:r>
              <a:rPr lang="pl-PL" sz="1600" dirty="0" smtClean="0">
                <a:latin typeface="Georgia" panose="02040502050405020303" pitchFamily="18" charset="0"/>
              </a:rPr>
              <a:t>.</a:t>
            </a:r>
            <a:endParaRPr lang="pl-PL" sz="1600" dirty="0">
              <a:latin typeface="Georgia" panose="02040502050405020303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461657" y="173860"/>
            <a:ext cx="5578929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Georgia" panose="02040502050405020303" pitchFamily="18" charset="0"/>
              </a:rPr>
              <a:t>Podpisanie rozejmu w </a:t>
            </a:r>
            <a:r>
              <a:rPr lang="pl-PL" sz="1600" dirty="0" err="1" smtClean="0">
                <a:latin typeface="Georgia" panose="02040502050405020303" pitchFamily="18" charset="0"/>
              </a:rPr>
              <a:t>Compiègne</a:t>
            </a:r>
            <a:r>
              <a:rPr lang="pl-PL" sz="1600" dirty="0" smtClean="0">
                <a:latin typeface="Georgia" panose="02040502050405020303" pitchFamily="18" charset="0"/>
              </a:rPr>
              <a:t> (11 listopada 1918 r.)</a:t>
            </a:r>
            <a:endParaRPr lang="pl-PL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5" y="158620"/>
            <a:ext cx="8948182" cy="531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zaokrąglony 4"/>
          <p:cNvSpPr/>
          <p:nvPr/>
        </p:nvSpPr>
        <p:spPr>
          <a:xfrm>
            <a:off x="96805" y="5598366"/>
            <a:ext cx="8948182" cy="1166327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 smtClean="0">
                <a:latin typeface="Georgia" panose="02040502050405020303" pitchFamily="18" charset="0"/>
              </a:rPr>
              <a:t>Dnia 1o </a:t>
            </a:r>
            <a:r>
              <a:rPr lang="pl-PL" sz="1600" dirty="0">
                <a:latin typeface="Georgia" panose="02040502050405020303" pitchFamily="18" charset="0"/>
              </a:rPr>
              <a:t>listopada do Warszawy dotarł Józef Piłsudski, dzień wcześniej zwolniony z więzienia. W stolicy </a:t>
            </a:r>
            <a:r>
              <a:rPr lang="pl-PL" sz="1600" b="1" dirty="0" smtClean="0">
                <a:latin typeface="Georgia" panose="02040502050405020303" pitchFamily="18" charset="0"/>
              </a:rPr>
              <a:t>11 listopad</a:t>
            </a:r>
            <a:r>
              <a:rPr lang="pl-PL" sz="1600" dirty="0" smtClean="0">
                <a:latin typeface="Georgia" panose="02040502050405020303" pitchFamily="18" charset="0"/>
              </a:rPr>
              <a:t>a Piłsudski </a:t>
            </a:r>
            <a:r>
              <a:rPr lang="pl-PL" sz="1600" dirty="0">
                <a:latin typeface="Georgia" panose="02040502050405020303" pitchFamily="18" charset="0"/>
              </a:rPr>
              <a:t>otrzymał naczelne dowództwo nad polskimi </a:t>
            </a:r>
            <a:r>
              <a:rPr lang="pl-PL" sz="1600" dirty="0" smtClean="0">
                <a:latin typeface="Georgia" panose="02040502050405020303" pitchFamily="18" charset="0"/>
              </a:rPr>
              <a:t>wojskami. Dzień ten uważa się za moment, w którym Polska odzyskała niepodległość.</a:t>
            </a:r>
            <a:endParaRPr lang="pl-PL" sz="16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96805" y="158620"/>
            <a:ext cx="5635689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Georgia" panose="02040502050405020303" pitchFamily="18" charset="0"/>
              </a:rPr>
              <a:t>Przybycie Józefa Piłsudskiego do Warszawy 11 XI 1918 r.</a:t>
            </a:r>
            <a:endParaRPr lang="pl-PL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2328786"/>
            <a:ext cx="9274629" cy="196398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7245" y="2507753"/>
            <a:ext cx="7998882" cy="16060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latin typeface="Georgia" panose="02040502050405020303" pitchFamily="18" charset="0"/>
              </a:rPr>
              <a:t>DZIĘKUJEMY ZA UWAGĘ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69" y="3666931"/>
            <a:ext cx="3237232" cy="31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3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9" y="104437"/>
            <a:ext cx="8938722" cy="563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102639" y="5673012"/>
            <a:ext cx="8938721" cy="1099602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Georgia" panose="02040502050405020303" pitchFamily="18" charset="0"/>
              </a:rPr>
              <a:t>Dnia 3 listopada 1918 roku w </a:t>
            </a:r>
            <a:r>
              <a:rPr lang="pl-PL" sz="1600" dirty="0">
                <a:latin typeface="Georgia" panose="02040502050405020303" pitchFamily="18" charset="0"/>
              </a:rPr>
              <a:t>Granicy (dzisiejszych Maczkach) wojska austro-węgierskie zostały rozbrojone </a:t>
            </a:r>
            <a:r>
              <a:rPr lang="pl-PL" sz="1600" dirty="0" smtClean="0">
                <a:latin typeface="Georgia" panose="02040502050405020303" pitchFamily="18" charset="0"/>
              </a:rPr>
              <a:t>przez miejscowych kolejarzy, pod dowództwem </a:t>
            </a:r>
            <a:r>
              <a:rPr lang="pl-PL" sz="1600" b="1" dirty="0" smtClean="0">
                <a:latin typeface="Georgia" panose="02040502050405020303" pitchFamily="18" charset="0"/>
              </a:rPr>
              <a:t>Stefana Rudnego</a:t>
            </a:r>
            <a:r>
              <a:rPr lang="pl-PL" sz="1600" dirty="0" smtClean="0">
                <a:latin typeface="Georgia" panose="02040502050405020303" pitchFamily="18" charset="0"/>
              </a:rPr>
              <a:t>. Tym </a:t>
            </a:r>
            <a:r>
              <a:rPr lang="pl-PL" sz="1600" dirty="0">
                <a:latin typeface="Georgia" panose="02040502050405020303" pitchFamily="18" charset="0"/>
              </a:rPr>
              <a:t>samym po raz pierwszy </a:t>
            </a:r>
            <a:r>
              <a:rPr lang="pl-PL" sz="1600" dirty="0" smtClean="0">
                <a:latin typeface="Georgia" panose="02040502050405020303" pitchFamily="18" charset="0"/>
              </a:rPr>
              <a:t>w historii nad </a:t>
            </a:r>
            <a:r>
              <a:rPr lang="pl-PL" sz="1600" dirty="0">
                <a:latin typeface="Georgia" panose="02040502050405020303" pitchFamily="18" charset="0"/>
              </a:rPr>
              <a:t>Granicą zawisła biało-czerwona </a:t>
            </a:r>
            <a:r>
              <a:rPr lang="pl-PL" sz="1600" dirty="0" smtClean="0">
                <a:latin typeface="Georgia" panose="02040502050405020303" pitchFamily="18" charset="0"/>
              </a:rPr>
              <a:t>flaga. Podobne wydarzenia w listopadzie 1918 roku rozgrywały się na obszarze innych ziem polskich. </a:t>
            </a:r>
            <a:endParaRPr lang="pl-PL" sz="1600" dirty="0">
              <a:latin typeface="Georgia" panose="02040502050405020303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102639" y="141191"/>
            <a:ext cx="6876659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Georgia" panose="02040502050405020303" pitchFamily="18" charset="0"/>
              </a:rPr>
              <a:t>Wojsko Polskie na dworcu w Granicy (Maczkach), okres międzywojenny</a:t>
            </a:r>
            <a:endParaRPr lang="pl-PL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" t="-945" r="-646" b="945"/>
          <a:stretch/>
        </p:blipFill>
        <p:spPr>
          <a:xfrm>
            <a:off x="79917" y="83079"/>
            <a:ext cx="5799580" cy="6704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zaokrąglony 4"/>
          <p:cNvSpPr/>
          <p:nvPr/>
        </p:nvSpPr>
        <p:spPr>
          <a:xfrm>
            <a:off x="5402425" y="45757"/>
            <a:ext cx="3629610" cy="34559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>
                <a:solidFill>
                  <a:schemeClr val="tx1"/>
                </a:solidFill>
                <a:latin typeface="Georgia" panose="02040502050405020303" pitchFamily="18" charset="0"/>
              </a:rPr>
              <a:t>W 1795 r. Polska zniknęła z mapy Europy. </a:t>
            </a:r>
            <a:r>
              <a:rPr lang="pl-PL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W wyniku trzech </a:t>
            </a:r>
            <a:r>
              <a:rPr lang="pl-PL" sz="1600" dirty="0">
                <a:solidFill>
                  <a:schemeClr val="tx1"/>
                </a:solidFill>
                <a:latin typeface="Georgia" panose="02040502050405020303" pitchFamily="18" charset="0"/>
              </a:rPr>
              <a:t>rozbiorów dokonywanych przez Prusy, Austrię i Rosję w latach 1772, 1793, 1795 państwo polsko-litewskie przestało istnieć. </a:t>
            </a:r>
            <a:r>
              <a:rPr lang="pl-PL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Nie przestali istnieć natomiast </a:t>
            </a:r>
            <a:r>
              <a:rPr lang="pl-PL" sz="1600" dirty="0">
                <a:solidFill>
                  <a:schemeClr val="tx1"/>
                </a:solidFill>
                <a:latin typeface="Georgia" panose="02040502050405020303" pitchFamily="18" charset="0"/>
              </a:rPr>
              <a:t>mieszkańcy tych ziem, którzy pamiętając o swojej tożsamości narodowej w kolejnych latach podjęli walkę o odzyskanie utraconej </a:t>
            </a:r>
            <a:r>
              <a:rPr lang="pl-PL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ojczyzny.</a:t>
            </a:r>
            <a:endParaRPr lang="pl-PL" sz="1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79917" y="6339847"/>
            <a:ext cx="5799580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Georgia" panose="02040502050405020303" pitchFamily="18" charset="0"/>
              </a:rPr>
              <a:t>J.M. Moreau</a:t>
            </a:r>
            <a:r>
              <a:rPr lang="pl-PL" sz="1600" b="1" dirty="0">
                <a:latin typeface="Georgia" panose="02040502050405020303" pitchFamily="18" charset="0"/>
              </a:rPr>
              <a:t>, </a:t>
            </a:r>
            <a:r>
              <a:rPr lang="pl-PL" sz="1600" i="1" dirty="0">
                <a:latin typeface="Georgia" panose="02040502050405020303" pitchFamily="18" charset="0"/>
              </a:rPr>
              <a:t>Kołacz rozbiorowy </a:t>
            </a:r>
            <a:r>
              <a:rPr lang="pl-PL" sz="1600" dirty="0">
                <a:latin typeface="Georgia" panose="02040502050405020303" pitchFamily="18" charset="0"/>
              </a:rPr>
              <a:t>– alegoria I rozbioru</a:t>
            </a:r>
          </a:p>
        </p:txBody>
      </p:sp>
    </p:spTree>
    <p:extLst>
      <p:ext uri="{BB962C8B-B14F-4D97-AF65-F5344CB8AC3E}">
        <p14:creationId xmlns:p14="http://schemas.microsoft.com/office/powerpoint/2010/main" val="41989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-1126" r="5628" b="25499"/>
          <a:stretch/>
        </p:blipFill>
        <p:spPr>
          <a:xfrm>
            <a:off x="93305" y="118971"/>
            <a:ext cx="4637315" cy="5406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70" y="113653"/>
            <a:ext cx="3998174" cy="5580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60655" y="5367961"/>
            <a:ext cx="8957389" cy="138092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>
                <a:solidFill>
                  <a:schemeClr val="tx1"/>
                </a:solidFill>
                <a:latin typeface="Georgia" panose="02040502050405020303" pitchFamily="18" charset="0"/>
              </a:rPr>
              <a:t>W latach 1830-1831 nasi przodkowie brali udział w powstaniu listopadowym</a:t>
            </a:r>
            <a:r>
              <a:rPr lang="pl-PL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r>
              <a:rPr lang="pl-PL" sz="1600" dirty="0">
                <a:solidFill>
                  <a:schemeClr val="tx1"/>
                </a:solidFill>
                <a:latin typeface="Georgia" panose="02040502050405020303" pitchFamily="18" charset="0"/>
              </a:rPr>
              <a:t>W 1863 r. wybuchło powstanie styczniowe – największy zryw narodowo-wyzwoleńczy w historii Polski. Działania zbrojne toczyły się m.in. na obszarze Zagłębia Dąbrowskiego, który został opanowany przez powstańców pod </a:t>
            </a:r>
            <a:r>
              <a:rPr lang="pl-PL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dowództwem </a:t>
            </a:r>
            <a:r>
              <a:rPr lang="pl-PL" sz="1600" dirty="0">
                <a:solidFill>
                  <a:schemeClr val="tx1"/>
                </a:solidFill>
                <a:latin typeface="Georgia" panose="02040502050405020303" pitchFamily="18" charset="0"/>
              </a:rPr>
              <a:t>Apolinarego Kurowskiego. </a:t>
            </a:r>
            <a:r>
              <a:rPr lang="pl-PL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Każde z powstań kończyło się jednak niepowodzeniem i srogimi karami dla uczestników.</a:t>
            </a:r>
            <a:endParaRPr lang="pl-PL" sz="16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019870" y="113653"/>
            <a:ext cx="3998174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Georgia" panose="02040502050405020303" pitchFamily="18" charset="0"/>
              </a:rPr>
              <a:t>Apolinary Kurowski</a:t>
            </a:r>
            <a:endParaRPr lang="pl-PL" sz="1600" i="1" dirty="0">
              <a:latin typeface="Georgia" panose="02040502050405020303" pitchFamily="18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93305" y="118972"/>
            <a:ext cx="4637315" cy="580824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latin typeface="Georgia" panose="02040502050405020303" pitchFamily="18" charset="0"/>
              </a:rPr>
              <a:t>Tablica upamiętniająca </a:t>
            </a:r>
            <a:r>
              <a:rPr lang="pl-PL" sz="1600" dirty="0" err="1" smtClean="0">
                <a:latin typeface="Georgia" panose="02040502050405020303" pitchFamily="18" charset="0"/>
              </a:rPr>
              <a:t>maczkowski</a:t>
            </a:r>
            <a:r>
              <a:rPr lang="pl-PL" sz="1600" dirty="0" smtClean="0">
                <a:latin typeface="Georgia" panose="02040502050405020303" pitchFamily="18" charset="0"/>
              </a:rPr>
              <a:t> epizod powstania styczniowego</a:t>
            </a:r>
            <a:endParaRPr lang="pl-PL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53306"/>
            <a:ext cx="8906674" cy="5098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139959" y="5617029"/>
            <a:ext cx="8906674" cy="1045028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Georgia" panose="02040502050405020303" pitchFamily="18" charset="0"/>
              </a:rPr>
              <a:t>Nadzieje na odzyskanie niepodległości przyniósł 1914 r. i wybuch I wojny światowej. Państwa zaborcze znalazły się we wrogich sobie obozach. Polacy starali się odzyskać upragnioną niepodległość współpracując z jedną, bądź z drugą stroną konfliktu</a:t>
            </a:r>
            <a:r>
              <a:rPr lang="pl-PL" sz="1600" dirty="0" smtClean="0">
                <a:latin typeface="Georgia" panose="02040502050405020303" pitchFamily="18" charset="0"/>
              </a:rPr>
              <a:t>.</a:t>
            </a:r>
            <a:endParaRPr lang="pl-PL" sz="1600" dirty="0">
              <a:latin typeface="Georgia" panose="02040502050405020303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973216" y="253306"/>
            <a:ext cx="4073417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Georgia" panose="02040502050405020303" pitchFamily="18" charset="0"/>
              </a:rPr>
              <a:t>Atak wojsk niemieckich, zdjęcie z 1914 r.</a:t>
            </a:r>
            <a:endParaRPr lang="pl-PL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70669"/>
            <a:ext cx="8906674" cy="5686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Prostokąt zaokrąglony 3"/>
          <p:cNvSpPr/>
          <p:nvPr/>
        </p:nvSpPr>
        <p:spPr>
          <a:xfrm>
            <a:off x="139959" y="5327780"/>
            <a:ext cx="8906674" cy="1446243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>
                <a:latin typeface="Georgia" panose="02040502050405020303" pitchFamily="18" charset="0"/>
              </a:rPr>
              <a:t>Przeciągające się w czasie zmagania wojenne </a:t>
            </a:r>
            <a:r>
              <a:rPr lang="pl-PL" sz="1600" dirty="0" smtClean="0">
                <a:latin typeface="Georgia" panose="02040502050405020303" pitchFamily="18" charset="0"/>
              </a:rPr>
              <a:t>sprawiły</a:t>
            </a:r>
            <a:r>
              <a:rPr lang="pl-PL" sz="1600" dirty="0">
                <a:latin typeface="Georgia" panose="02040502050405020303" pitchFamily="18" charset="0"/>
              </a:rPr>
              <a:t>, że obie strony konfliktu, chcąc pozyskać Polaków do swych armii, obiecywały coraz </a:t>
            </a:r>
            <a:r>
              <a:rPr lang="pl-PL" sz="1600" dirty="0" smtClean="0">
                <a:latin typeface="Georgia" panose="02040502050405020303" pitchFamily="18" charset="0"/>
              </a:rPr>
              <a:t>więcej. Normą </a:t>
            </a:r>
            <a:r>
              <a:rPr lang="pl-PL" sz="1600" dirty="0">
                <a:latin typeface="Georgia" panose="02040502050405020303" pitchFamily="18" charset="0"/>
              </a:rPr>
              <a:t>stało się świętowanie rocznic związanych z historią Polski (rocznica uchwalenia Konstytucji 3-go Maja) oraz upamiętnianie polskich bohaterów narodowych (setna rocznica śmierci Tadeusza Kościuszki). Tego rodzaju wydarzenia miały miejsce również na obszarze Zagłębia Dąbrowskiego</a:t>
            </a:r>
            <a:r>
              <a:rPr lang="pl-PL" sz="1600" dirty="0" smtClean="0">
                <a:latin typeface="Georgia" panose="02040502050405020303" pitchFamily="18" charset="0"/>
              </a:rPr>
              <a:t>.</a:t>
            </a:r>
            <a:endParaRPr lang="pl-PL" sz="1600" dirty="0">
              <a:latin typeface="Georgia" panose="02040502050405020303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716832" y="70669"/>
            <a:ext cx="7329801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>
                <a:latin typeface="Georgia" panose="02040502050405020303" pitchFamily="18" charset="0"/>
              </a:rPr>
              <a:t>Obchody 125 rocznicy uchwalenia Konstytucji 3-go </a:t>
            </a:r>
            <a:r>
              <a:rPr lang="pl-PL" sz="1600" dirty="0" smtClean="0">
                <a:latin typeface="Georgia" panose="02040502050405020303" pitchFamily="18" charset="0"/>
              </a:rPr>
              <a:t>maja, </a:t>
            </a:r>
            <a:r>
              <a:rPr lang="pl-PL" sz="1600" dirty="0">
                <a:latin typeface="Georgia" panose="02040502050405020303" pitchFamily="18" charset="0"/>
              </a:rPr>
              <a:t>Sosnowiec 3 V 1916 r</a:t>
            </a:r>
            <a:r>
              <a:rPr lang="pl-PL" sz="1600" dirty="0" smtClean="0">
                <a:latin typeface="Georgia" panose="02040502050405020303" pitchFamily="18" charset="0"/>
              </a:rPr>
              <a:t>.</a:t>
            </a:r>
            <a:endParaRPr lang="pl-PL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8" y="70668"/>
            <a:ext cx="8949266" cy="620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1530220" y="6279502"/>
            <a:ext cx="7516414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pl-PL" sz="1600" dirty="0">
                <a:latin typeface="Georgia" panose="02040502050405020303" pitchFamily="18" charset="0"/>
                <a:ea typeface="Times New Roman" panose="02020603050405020304" pitchFamily="18" charset="0"/>
              </a:rPr>
              <a:t>Uroczyste odsłonięcie popiersia T. Kościuszki w Granicy (Maczkach), 21 X 1917 r</a:t>
            </a:r>
            <a:r>
              <a:rPr lang="pl-PL" sz="1200" dirty="0"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96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80" y="76792"/>
            <a:ext cx="5090454" cy="6717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ostokąt zaokrąglony 5"/>
          <p:cNvSpPr/>
          <p:nvPr/>
        </p:nvSpPr>
        <p:spPr>
          <a:xfrm>
            <a:off x="93306" y="76792"/>
            <a:ext cx="4124131" cy="292048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pl-PL" sz="1600" dirty="0">
                <a:latin typeface="Georgia" panose="02040502050405020303" pitchFamily="18" charset="0"/>
              </a:rPr>
              <a:t>W tak zarysowanej sytuacji politycznej Polacy potrzebowali przywódcy, który poprowadzi ich do upragnionego odzyskania wolności. Taką osobą był </a:t>
            </a:r>
            <a:r>
              <a:rPr lang="pl-PL" sz="1600" b="1" dirty="0">
                <a:latin typeface="Georgia" panose="02040502050405020303" pitchFamily="18" charset="0"/>
              </a:rPr>
              <a:t>Józef </a:t>
            </a:r>
            <a:r>
              <a:rPr lang="pl-PL" sz="1600" b="1" dirty="0" smtClean="0">
                <a:latin typeface="Georgia" panose="02040502050405020303" pitchFamily="18" charset="0"/>
              </a:rPr>
              <a:t>Piłsudski. </a:t>
            </a:r>
            <a:r>
              <a:rPr lang="pl-PL" sz="1600" dirty="0" smtClean="0">
                <a:latin typeface="Georgia" panose="02040502050405020303" pitchFamily="18" charset="0"/>
              </a:rPr>
              <a:t>Urodził </a:t>
            </a:r>
            <a:r>
              <a:rPr lang="pl-PL" sz="1600" dirty="0">
                <a:latin typeface="Georgia" panose="02040502050405020303" pitchFamily="18" charset="0"/>
              </a:rPr>
              <a:t>się on 5 grudnia 1867 r. w </a:t>
            </a:r>
            <a:r>
              <a:rPr lang="pl-PL" sz="1600" dirty="0" err="1">
                <a:latin typeface="Georgia" panose="02040502050405020303" pitchFamily="18" charset="0"/>
              </a:rPr>
              <a:t>Zułowie</a:t>
            </a:r>
            <a:r>
              <a:rPr lang="pl-PL" sz="1600" dirty="0">
                <a:latin typeface="Georgia" panose="02040502050405020303" pitchFamily="18" charset="0"/>
              </a:rPr>
              <a:t> pod Wilnem. Po ukończeniu gimnazjum w Wilnie Piłsudski dostał się na studia medyczne na Uniwersytecie w Charkowie. Tam związał się z ruchem socjalistycznym i zaangażował w działalność polityczną</a:t>
            </a:r>
            <a:r>
              <a:rPr lang="pl-PL" sz="1600" dirty="0" smtClean="0">
                <a:latin typeface="Georgia" panose="02040502050405020303" pitchFamily="18" charset="0"/>
              </a:rPr>
              <a:t>.</a:t>
            </a:r>
            <a:endParaRPr lang="pl-PL" sz="1600" dirty="0">
              <a:latin typeface="Georgia" panose="02040502050405020303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240554" y="6320820"/>
            <a:ext cx="1806080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Georgia" panose="02040502050405020303" pitchFamily="18" charset="0"/>
              </a:rPr>
              <a:t>Józef Piłsudski</a:t>
            </a:r>
            <a:endParaRPr lang="pl-PL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8" y="102638"/>
            <a:ext cx="8937172" cy="5318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ostokąt zaokrąglony 4"/>
          <p:cNvSpPr/>
          <p:nvPr/>
        </p:nvSpPr>
        <p:spPr>
          <a:xfrm>
            <a:off x="55985" y="5262465"/>
            <a:ext cx="8993156" cy="1502229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 smtClean="0">
                <a:latin typeface="Georgia" panose="02040502050405020303" pitchFamily="18" charset="0"/>
              </a:rPr>
              <a:t>W </a:t>
            </a:r>
            <a:r>
              <a:rPr lang="pl-PL" sz="1600" dirty="0">
                <a:latin typeface="Georgia" panose="02040502050405020303" pitchFamily="18" charset="0"/>
              </a:rPr>
              <a:t>chwili wybuchu I wojny światowej </a:t>
            </a:r>
            <a:r>
              <a:rPr lang="pl-PL" sz="1600" dirty="0" smtClean="0">
                <a:latin typeface="Georgia" panose="02040502050405020303" pitchFamily="18" charset="0"/>
              </a:rPr>
              <a:t>Piłsudski we współpracy z Austro-Węgrami zaczął tworzyć – wojsko - </a:t>
            </a:r>
            <a:r>
              <a:rPr lang="pl-PL" sz="1600" dirty="0">
                <a:latin typeface="Georgia" panose="02040502050405020303" pitchFamily="18" charset="0"/>
              </a:rPr>
              <a:t>Legiony </a:t>
            </a:r>
            <a:r>
              <a:rPr lang="pl-PL" sz="1600" dirty="0" smtClean="0">
                <a:latin typeface="Georgia" panose="02040502050405020303" pitchFamily="18" charset="0"/>
              </a:rPr>
              <a:t>Polskie. Działania wojenne Legionów przyczyniła się do wyparcia Rosjan z ziem polskich. Kiedy </a:t>
            </a:r>
            <a:r>
              <a:rPr lang="pl-PL" sz="1600" dirty="0">
                <a:latin typeface="Georgia" panose="02040502050405020303" pitchFamily="18" charset="0"/>
              </a:rPr>
              <a:t>w  1917 r. </a:t>
            </a:r>
            <a:r>
              <a:rPr lang="pl-PL" sz="1600" dirty="0" smtClean="0">
                <a:latin typeface="Georgia" panose="02040502050405020303" pitchFamily="18" charset="0"/>
              </a:rPr>
              <a:t>legioniści </a:t>
            </a:r>
            <a:r>
              <a:rPr lang="pl-PL" sz="1600" dirty="0">
                <a:latin typeface="Georgia" panose="02040502050405020303" pitchFamily="18" charset="0"/>
              </a:rPr>
              <a:t>odmówiły złożenia przysięgi na wierność </a:t>
            </a:r>
            <a:r>
              <a:rPr lang="pl-PL" sz="1600" dirty="0" smtClean="0">
                <a:latin typeface="Georgia" panose="02040502050405020303" pitchFamily="18" charset="0"/>
              </a:rPr>
              <a:t>Austro-Węgrom </a:t>
            </a:r>
            <a:r>
              <a:rPr lang="pl-PL" sz="1600" dirty="0">
                <a:latin typeface="Georgia" panose="02040502050405020303" pitchFamily="18" charset="0"/>
              </a:rPr>
              <a:t>i Niemcom, Piłsudski został aresztowany i osadzony w więzieniu w Magdeburgu, gdzie przebywał do listopada 1918 roku</a:t>
            </a:r>
            <a:r>
              <a:rPr lang="pl-PL" sz="1600" dirty="0" smtClean="0">
                <a:latin typeface="Georgia" panose="02040502050405020303" pitchFamily="18" charset="0"/>
              </a:rPr>
              <a:t>.</a:t>
            </a:r>
            <a:endParaRPr lang="pl-PL" sz="1600" dirty="0">
              <a:latin typeface="Georgia" panose="02040502050405020303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11968" y="102638"/>
            <a:ext cx="3554963" cy="447870"/>
          </a:xfrm>
          <a:prstGeom prst="round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Georgia" panose="02040502050405020303" pitchFamily="18" charset="0"/>
              </a:rPr>
              <a:t>Józef </a:t>
            </a:r>
            <a:r>
              <a:rPr lang="pl-PL" sz="1600" dirty="0" smtClean="0">
                <a:latin typeface="Georgia" panose="02040502050405020303" pitchFamily="18" charset="0"/>
              </a:rPr>
              <a:t>Piłsudski </a:t>
            </a:r>
            <a:r>
              <a:rPr lang="pl-PL" sz="1600" dirty="0">
                <a:latin typeface="Georgia" panose="02040502050405020303" pitchFamily="18" charset="0"/>
              </a:rPr>
              <a:t>wraz z </a:t>
            </a:r>
            <a:r>
              <a:rPr lang="pl-PL" sz="1600" dirty="0" smtClean="0">
                <a:latin typeface="Georgia" panose="02040502050405020303" pitchFamily="18" charset="0"/>
              </a:rPr>
              <a:t>Legionistami</a:t>
            </a:r>
            <a:endParaRPr lang="pl-PL" sz="1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621</Words>
  <Application>Microsoft Office PowerPoint</Application>
  <PresentationFormat>On-screen Show (4:3)</PresentationFormat>
  <Paragraphs>27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Pawel</dc:creator>
  <cp:lastModifiedBy>word2</cp:lastModifiedBy>
  <cp:revision>109</cp:revision>
  <dcterms:created xsi:type="dcterms:W3CDTF">2018-04-18T07:57:41Z</dcterms:created>
  <dcterms:modified xsi:type="dcterms:W3CDTF">2021-11-14T17:51:33Z</dcterms:modified>
</cp:coreProperties>
</file>